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1015" r:id="rId3"/>
    <p:sldId id="1016" r:id="rId4"/>
    <p:sldId id="1014" r:id="rId5"/>
    <p:sldId id="802" r:id="rId6"/>
    <p:sldId id="803" r:id="rId7"/>
    <p:sldId id="857" r:id="rId8"/>
    <p:sldId id="1017" r:id="rId9"/>
    <p:sldId id="836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CDCDDE"/>
    <a:srgbClr val="E8E8EF"/>
    <a:srgbClr val="EDEFE5"/>
    <a:srgbClr val="A0A0A8"/>
    <a:srgbClr val="6286F8"/>
    <a:srgbClr val="C8FCCE"/>
    <a:srgbClr val="A0E5FE"/>
    <a:srgbClr val="A4F2FA"/>
    <a:srgbClr val="1D0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6374" autoAdjust="0"/>
  </p:normalViewPr>
  <p:slideViewPr>
    <p:cSldViewPr>
      <p:cViewPr varScale="1">
        <p:scale>
          <a:sx n="88" d="100"/>
          <a:sy n="88" d="100"/>
        </p:scale>
        <p:origin x="156" y="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1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2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09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323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0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suslugi.ru/600362/1/form" TargetMode="External"/><Relationship Id="rId13" Type="http://schemas.openxmlformats.org/officeDocument/2006/relationships/hyperlink" Target="https://www.gosuslugi.ru/620402/1/form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www.gosuslugi.ru/54227" TargetMode="External"/><Relationship Id="rId12" Type="http://schemas.openxmlformats.org/officeDocument/2006/relationships/hyperlink" Target="https://www.gosuslugi.ru/622484/1/for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suslugi.ru/623642/1/form" TargetMode="External"/><Relationship Id="rId11" Type="http://schemas.openxmlformats.org/officeDocument/2006/relationships/hyperlink" Target="https://www.gosuslugi.ru/610187/1/form" TargetMode="External"/><Relationship Id="rId5" Type="http://schemas.openxmlformats.org/officeDocument/2006/relationships/hyperlink" Target="https://gosuslugi.ru/622942/1/form" TargetMode="External"/><Relationship Id="rId10" Type="http://schemas.openxmlformats.org/officeDocument/2006/relationships/hyperlink" Target="https://www.gosuslugi.ru/619990/1/form" TargetMode="External"/><Relationship Id="rId4" Type="http://schemas.openxmlformats.org/officeDocument/2006/relationships/hyperlink" Target="https://www.gosuslugi.ru/622663%20/1/form" TargetMode="External"/><Relationship Id="rId9" Type="http://schemas.openxmlformats.org/officeDocument/2006/relationships/hyperlink" Target="https://www.gosuslugi.ru/624062/1/form" TargetMode="External"/><Relationship Id="rId14" Type="http://schemas.openxmlformats.org/officeDocument/2006/relationships/hyperlink" Target="https://www.gosuslugi.ru/622483/1/for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suslugi.ru/620443/1/form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www.gosuslugi.ru/610096/1/for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suslugi.ru/620303/1/form" TargetMode="External"/><Relationship Id="rId5" Type="http://schemas.openxmlformats.org/officeDocument/2006/relationships/hyperlink" Target="https://www.gosuslugi.ru/622483/1/form" TargetMode="External"/><Relationship Id="rId10" Type="http://schemas.openxmlformats.org/officeDocument/2006/relationships/hyperlink" Target="https://www.gosuslugi.ru/620822/1/form" TargetMode="External"/><Relationship Id="rId4" Type="http://schemas.openxmlformats.org/officeDocument/2006/relationships/hyperlink" Target="https://www.gosuslugi.ru/620402/1/form" TargetMode="External"/><Relationship Id="rId9" Type="http://schemas.openxmlformats.org/officeDocument/2006/relationships/hyperlink" Target="https://www.gosuslugi.ru/620862/1/for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предоставлении государственных услуг в электронном формате посредством Единого портала государственных услуг (ЕПГУ) 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25" y="6203509"/>
            <a:ext cx="6391275" cy="393839"/>
          </a:xfrm>
        </p:spPr>
        <p:txBody>
          <a:bodyPr/>
          <a:lstStyle/>
          <a:p>
            <a:r>
              <a:rPr lang="ru-RU" sz="2000" dirty="0"/>
              <a:t>2024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C5CE0F-DBC2-43E7-BC2C-7FB3B25E125C}"/>
              </a:ext>
            </a:extLst>
          </p:cNvPr>
          <p:cNvSpPr txBox="1"/>
          <p:nvPr/>
        </p:nvSpPr>
        <p:spPr>
          <a:xfrm>
            <a:off x="2376829" y="5175835"/>
            <a:ext cx="4604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руководителя 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Идиятуллин Альфир Фангатович </a:t>
            </a:r>
            <a:endParaRPr lang="ru-RU" b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7" y="16180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29A7C4E1-D8B1-4671-8D7C-6B5087E43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50" y="1700808"/>
            <a:ext cx="8081100" cy="2985196"/>
          </a:xfrm>
        </p:spPr>
        <p:txBody>
          <a:bodyPr/>
          <a:lstStyle/>
          <a:p>
            <a:pPr indent="457200" algn="just">
              <a:defRPr/>
            </a:pPr>
            <a:r>
              <a:rPr lang="ru-RU" sz="2400" b="1" dirty="0">
                <a:latin typeface="Calibri" pitchFamily="34" charset="0"/>
                <a:cs typeface="Calibri" pitchFamily="34" charset="0"/>
              </a:rPr>
              <a:t>С 1 августа 2021 года на территории России проводится эксперимент по оптимизации и автоматизации процессов в сфере разрешительной деятельности через Единый портал государственных услуг</a:t>
            </a:r>
          </a:p>
          <a:p>
            <a:pPr indent="457200" algn="just">
              <a:defRPr/>
            </a:pPr>
            <a:r>
              <a:rPr lang="ru-RU" sz="2400" b="1" dirty="0">
                <a:latin typeface="Calibri" pitchFamily="34" charset="0"/>
                <a:cs typeface="Calibri" pitchFamily="34" charset="0"/>
              </a:rPr>
              <a:t>Участниками эксперимента, осуществляющими полномочия по предоставлению разрешений в рамках установленной компетенции, являются: Ространснадзор, МЧС, Минздрав, Росздравнадзор, </a:t>
            </a:r>
            <a:r>
              <a:rPr lang="ru-RU" sz="2400" b="1" dirty="0" err="1">
                <a:latin typeface="Calibri" pitchFamily="34" charset="0"/>
                <a:cs typeface="Calibri" pitchFamily="34" charset="0"/>
              </a:rPr>
              <a:t>Росаккредитация</a:t>
            </a:r>
            <a:r>
              <a:rPr lang="ru-RU" sz="2400" b="1" dirty="0">
                <a:latin typeface="Calibri" pitchFamily="34" charset="0"/>
                <a:cs typeface="Calibri" pitchFamily="34" charset="0"/>
              </a:rPr>
              <a:t>, Ростехнадзор, ФНС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67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7" y="16180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24850B50-3733-453D-8D04-0AD49D0EEA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29947" y="1255822"/>
            <a:ext cx="8851307" cy="5478692"/>
          </a:xfr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2C86359-706C-4EC5-85F6-DB054B8B619B}"/>
              </a:ext>
            </a:extLst>
          </p:cNvPr>
          <p:cNvSpPr/>
          <p:nvPr/>
        </p:nvSpPr>
        <p:spPr>
          <a:xfrm>
            <a:off x="1415241" y="86422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Calibri" panose="020F0502020204030204" pitchFamily="34" charset="0"/>
                <a:cs typeface="Calibri" pitchFamily="34" charset="0"/>
              </a:rPr>
              <a:t>Доступные государственные услуги по ЕПГУ</a:t>
            </a:r>
          </a:p>
        </p:txBody>
      </p:sp>
    </p:spTree>
    <p:extLst>
      <p:ext uri="{BB962C8B-B14F-4D97-AF65-F5344CB8AC3E}">
        <p14:creationId xmlns:p14="http://schemas.microsoft.com/office/powerpoint/2010/main" val="137991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7" y="16180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ED8C5A-0321-96E9-DF21-5AE6F8D82E11}"/>
              </a:ext>
            </a:extLst>
          </p:cNvPr>
          <p:cNvSpPr/>
          <p:nvPr/>
        </p:nvSpPr>
        <p:spPr>
          <a:xfrm>
            <a:off x="251521" y="764706"/>
            <a:ext cx="8640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>
                <a:latin typeface="+mj-lt"/>
              </a:rPr>
              <a:t>Предоставление Государственных услуг</a:t>
            </a:r>
            <a:endParaRPr lang="ru-RU" sz="2000" b="1" cap="all" dirty="0">
              <a:latin typeface="+mj-lt"/>
              <a:sym typeface="Calibri"/>
            </a:endParaRPr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id="{BC0CF77D-E555-4055-B335-4AA444599C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238616"/>
              </p:ext>
            </p:extLst>
          </p:nvPr>
        </p:nvGraphicFramePr>
        <p:xfrm>
          <a:off x="107504" y="1484788"/>
          <a:ext cx="8928992" cy="48716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4293">
                  <a:extLst>
                    <a:ext uri="{9D8B030D-6E8A-4147-A177-3AD203B41FA5}">
                      <a16:colId xmlns:a16="http://schemas.microsoft.com/office/drawing/2014/main" val="4114645868"/>
                    </a:ext>
                  </a:extLst>
                </a:gridCol>
                <a:gridCol w="907955">
                  <a:extLst>
                    <a:ext uri="{9D8B030D-6E8A-4147-A177-3AD203B41FA5}">
                      <a16:colId xmlns:a16="http://schemas.microsoft.com/office/drawing/2014/main" val="305479375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9368444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546668392"/>
                    </a:ext>
                  </a:extLst>
                </a:gridCol>
                <a:gridCol w="710113">
                  <a:extLst>
                    <a:ext uri="{9D8B030D-6E8A-4147-A177-3AD203B41FA5}">
                      <a16:colId xmlns:a16="http://schemas.microsoft.com/office/drawing/2014/main" val="3853350176"/>
                    </a:ext>
                  </a:extLst>
                </a:gridCol>
                <a:gridCol w="880491">
                  <a:extLst>
                    <a:ext uri="{9D8B030D-6E8A-4147-A177-3AD203B41FA5}">
                      <a16:colId xmlns:a16="http://schemas.microsoft.com/office/drawing/2014/main" val="3142089416"/>
                    </a:ext>
                  </a:extLst>
                </a:gridCol>
                <a:gridCol w="880491">
                  <a:extLst>
                    <a:ext uri="{9D8B030D-6E8A-4147-A177-3AD203B41FA5}">
                      <a16:colId xmlns:a16="http://schemas.microsoft.com/office/drawing/2014/main" val="1994231703"/>
                    </a:ext>
                  </a:extLst>
                </a:gridCol>
                <a:gridCol w="880491">
                  <a:extLst>
                    <a:ext uri="{9D8B030D-6E8A-4147-A177-3AD203B41FA5}">
                      <a16:colId xmlns:a16="http://schemas.microsoft.com/office/drawing/2014/main" val="2847592908"/>
                    </a:ext>
                  </a:extLst>
                </a:gridCol>
                <a:gridCol w="880491">
                  <a:extLst>
                    <a:ext uri="{9D8B030D-6E8A-4147-A177-3AD203B41FA5}">
                      <a16:colId xmlns:a16="http://schemas.microsoft.com/office/drawing/2014/main" val="2676943843"/>
                    </a:ext>
                  </a:extLst>
                </a:gridCol>
                <a:gridCol w="880491">
                  <a:extLst>
                    <a:ext uri="{9D8B030D-6E8A-4147-A177-3AD203B41FA5}">
                      <a16:colId xmlns:a16="http://schemas.microsoft.com/office/drawing/2014/main" val="3805278881"/>
                    </a:ext>
                  </a:extLst>
                </a:gridCol>
              </a:tblGrid>
              <a:tr h="6480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Вид ГУ</a:t>
                      </a: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u="none" strike="noStrike" dirty="0">
                        <a:effectLst/>
                      </a:endParaRPr>
                    </a:p>
                  </a:txBody>
                  <a:tcPr marL="5586" marR="5586" marT="5586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мес. 2023</a:t>
                      </a:r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мес. 2024</a:t>
                      </a:r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36651"/>
                  </a:ext>
                </a:extLst>
              </a:tr>
              <a:tr h="332648"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364311"/>
                  </a:ext>
                </a:extLst>
              </a:tr>
              <a:tr h="52383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ЗЭПБ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39 643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27 146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68,5%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55%</a:t>
                      </a:r>
                      <a:endParaRPr lang="ru-RU" sz="1400" kern="1200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74%</a:t>
                      </a:r>
                      <a:endParaRPr lang="ru-RU" sz="1400" kern="1200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4055359"/>
                  </a:ext>
                </a:extLst>
              </a:tr>
              <a:tr h="561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Регистрация ОПО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4 320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37,3%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1400" kern="1200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48%</a:t>
                      </a:r>
                      <a:endParaRPr lang="ru-RU" sz="1400" kern="1200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7904409"/>
                  </a:ext>
                </a:extLst>
              </a:tr>
              <a:tr h="561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Лицензирование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35,6%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400" kern="1200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1400" kern="1200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0122147"/>
                  </a:ext>
                </a:extLst>
              </a:tr>
              <a:tr h="561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Аттестация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15 759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8,7%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1400" kern="1200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spc="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  <a:endParaRPr lang="ru-RU" sz="1400" kern="1200" spc="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8593293"/>
                  </a:ext>
                </a:extLst>
              </a:tr>
              <a:tr h="561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выдача разрешений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9174752"/>
                  </a:ext>
                </a:extLst>
              </a:tr>
              <a:tr h="561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проверка знаний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0130126"/>
                  </a:ext>
                </a:extLst>
              </a:tr>
              <a:tr h="561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90 688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30 625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14 725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010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57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A7D6BCE-41BA-45B0-8F67-F5CBB582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4C2CFA-1912-49EC-8786-143A23D3E5AB}" type="slidenum">
              <a:rPr lang="ru-RU" altLang="ru-RU">
                <a:solidFill>
                  <a:srgbClr val="898989"/>
                </a:solidFill>
              </a:rPr>
              <a:pPr/>
              <a:t>5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7171" name="Заголовок 1">
            <a:extLst>
              <a:ext uri="{FF2B5EF4-FFF2-40B4-BE49-F238E27FC236}">
                <a16:creationId xmlns:a16="http://schemas.microsoft.com/office/drawing/2014/main" id="{6FA70F3E-A64E-4889-9C74-FAD27AEDE8B5}"/>
              </a:ext>
            </a:extLst>
          </p:cNvPr>
          <p:cNvSpPr txBox="1">
            <a:spLocks/>
          </p:cNvSpPr>
          <p:nvPr/>
        </p:nvSpPr>
        <p:spPr bwMode="auto">
          <a:xfrm>
            <a:off x="900113" y="0"/>
            <a:ext cx="7993062" cy="11255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Рисунок 23">
            <a:extLst>
              <a:ext uri="{FF2B5EF4-FFF2-40B4-BE49-F238E27FC236}">
                <a16:creationId xmlns:a16="http://schemas.microsoft.com/office/drawing/2014/main" id="{27588125-617F-4385-83C9-9B0515A59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74638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700D811-1560-4755-A51D-37E935CB5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28170"/>
              </p:ext>
            </p:extLst>
          </p:nvPr>
        </p:nvGraphicFramePr>
        <p:xfrm>
          <a:off x="223838" y="908050"/>
          <a:ext cx="8669336" cy="5868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8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301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документов</a:t>
                      </a:r>
                      <a:r>
                        <a:rPr lang="ru-RU" sz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оптимизации</a:t>
                      </a:r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документов после оптимизации</a:t>
                      </a:r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оптимизации</a:t>
                      </a:r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после оптимизации</a:t>
                      </a:r>
                    </a:p>
                  </a:txBody>
                  <a:tcPr marT="45725" marB="45725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проведению экспертизы промышленной безопасности 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производству маркшейдерских работ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5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эксплуатации взрывопожароопасных и химически опасных производственных объектов I, II и III классов опасности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13-18 рабочих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деятельности, связанной с обращением взрывчатых материалов промышленного назначения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13-18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заключений экспертизы промышленной безопасности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714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деклараций промышленной безопасности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Аттестация экспертов в области промышленной безопасности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952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проведения аттестации по вопросам промышленной безопасности, по вопросам безопасности гидротехнических сооружений, безопасности в сфере электроэнергетики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календарных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ведение работ со взрывчатыми материалами промышленного назначения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постоянное применение взрывчатых веществ и изделий на их основе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Рассмотрение заявления на согласование планов и схем развития горных работ по видам полезных ископаемых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рабочих дней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8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Утверждение деклараций безопасности поднадзорных гидротехнических сооружений, находящихся в эксплуатации 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календарных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BA788E6-B1CD-47DA-B13E-A6F376E9F317}"/>
              </a:ext>
            </a:extLst>
          </p:cNvPr>
          <p:cNvSpPr txBox="1">
            <a:spLocks/>
          </p:cNvSpPr>
          <p:nvPr/>
        </p:nvSpPr>
        <p:spPr bwMode="auto">
          <a:xfrm>
            <a:off x="897610" y="200366"/>
            <a:ext cx="7993062" cy="4905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сроков предоставления государственных услуг и перечня документов, предоставляемых заявителями для получения лицензий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02609B4-7990-4DDF-A288-F2783F342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0C3752-F235-450D-89B2-520B57365B3B}" type="slidenum">
              <a:rPr lang="ru-RU" altLang="ru-RU">
                <a:solidFill>
                  <a:srgbClr val="898989"/>
                </a:solidFill>
              </a:rPr>
              <a:pPr/>
              <a:t>6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8195" name="Заголовок 1">
            <a:extLst>
              <a:ext uri="{FF2B5EF4-FFF2-40B4-BE49-F238E27FC236}">
                <a16:creationId xmlns:a16="http://schemas.microsoft.com/office/drawing/2014/main" id="{290825F5-9438-45B2-A717-0B1686D41302}"/>
              </a:ext>
            </a:extLst>
          </p:cNvPr>
          <p:cNvSpPr txBox="1">
            <a:spLocks/>
          </p:cNvSpPr>
          <p:nvPr/>
        </p:nvSpPr>
        <p:spPr bwMode="auto">
          <a:xfrm>
            <a:off x="936430" y="136525"/>
            <a:ext cx="7993062" cy="85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сроков предоставления государственных услуг и перечня документов, предоставляемых заявителями для получения лицензий</a:t>
            </a:r>
          </a:p>
        </p:txBody>
      </p:sp>
      <p:pic>
        <p:nvPicPr>
          <p:cNvPr id="8196" name="Рисунок 23">
            <a:extLst>
              <a:ext uri="{FF2B5EF4-FFF2-40B4-BE49-F238E27FC236}">
                <a16:creationId xmlns:a16="http://schemas.microsoft.com/office/drawing/2014/main" id="{53F274AF-4E5F-413B-8E2B-AAAAB76A2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74638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46E68A6-3CA9-46C5-B065-67D830926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59484"/>
              </p:ext>
            </p:extLst>
          </p:nvPr>
        </p:nvGraphicFramePr>
        <p:xfrm>
          <a:off x="107950" y="836613"/>
          <a:ext cx="9001124" cy="5944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6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0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1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877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документов</a:t>
                      </a:r>
                      <a:r>
                        <a:rPr lang="ru-RU" sz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оптимизации</a:t>
                      </a:r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документов после оптимизации</a:t>
                      </a:r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оптимизации</a:t>
                      </a:r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после оптимизации</a:t>
                      </a:r>
                    </a:p>
                  </a:txBody>
                  <a:tcPr marL="91441" marR="91441" marT="45721" marB="45721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931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501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государственного реестра саморегулируемых организаций в области энергетического обследования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рабочих дней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13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допуск в эксплуатацию </a:t>
                      </a:r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энергопринимающих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теплопотребляющих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установок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21/11/8 рабочих дней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20/10/7 рабочих дней 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211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экспертных центров, проводящих государственную экспертизу деклараций безопасности гидротехнических сооружений (за исключением судоходных и портовых гидротехнических сооружений)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календарных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501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Подтверждение готовности работников к выполнению трудовых функций в сфере электроэнергетики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955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в сведения о саморегулируемой организации в государственный реестр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7/14 рабочих дней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4/7 рабочих дней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501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выбросы и сбросы радиоактивных веществ в окружающую среду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рабочих дня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рабочих дней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1642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Аттестации физических лиц на право проведения строительного контроля в процессе строительства, реконструкции и капитального ремонта объектов капитального строительства на территориях Донецкой Народной Республики, Луганской Народной Республики, Запорожской области и Херсонской области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рабочих дня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 дней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501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экспертиза деклараций безопасности гидротехнических сооружений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рабочих дней</a:t>
                      </a:r>
                    </a:p>
                  </a:txBody>
                  <a:tcPr marL="91441" marR="91441" marT="45721" marB="45721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0211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заключений о соответствии построенных, реконструированных объектов капитального строительства требованиям проектной документации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рабочих дня</a:t>
                      </a:r>
                    </a:p>
                  </a:txBody>
                  <a:tcPr marL="91441" marR="91441" marT="45721" marB="45721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CC5C5A7-7DF3-42EC-B470-239A54F78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104280"/>
              </p:ext>
            </p:extLst>
          </p:nvPr>
        </p:nvGraphicFramePr>
        <p:xfrm>
          <a:off x="107950" y="827088"/>
          <a:ext cx="8928100" cy="5876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7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441">
                <a:tc>
                  <a:txBody>
                    <a:bodyPr/>
                    <a:lstStyle/>
                    <a:p>
                      <a:r>
                        <a:rPr lang="ru-RU" sz="1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государственной услуги</a:t>
                      </a:r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ЕПГУ</a:t>
                      </a:r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 по производству маркшейдерских работ</a:t>
                      </a:r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https://www.gosuslugi.ru/622663 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 по эксплуатации взрывопожароопасных и химически опасных производственных объектов I, II и III классов опасности</a:t>
                      </a:r>
                    </a:p>
                  </a:txBody>
                  <a:tcPr marL="9524" marR="9524" marT="9524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https://www.gosuslugi.ru/622242/1/form</a:t>
                      </a:r>
                    </a:p>
                  </a:txBody>
                  <a:tcPr marL="9524" marR="9524" marT="9524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деятельности, связанной с обращением взрывчатых материалов промышленного назначения</a:t>
                      </a:r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https://gosuslugi.ru/622942/1/form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</a:p>
                  </a:txBody>
                  <a:tcPr marL="9524" marR="9524" marT="9524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https://www.gosuslugi.ru/623642/1/form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заключений экспертизы промышленной безопасности</a:t>
                      </a:r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https://www.gosuslugi.ru/54227 / https://www.gosuslugi.ru/625124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26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Организация проведения аттестации по вопросам промышленной безопасности, по вопросам безопасности гидротехнических сооружений, безопасности в сфере электроэнергетики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https://www.gosuslugi.ru/600362/1/form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ведение работ со взрывчатыми материалами промышленного назначения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https://www.gosuslugi.ru/624062/1/form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постоянное применение взрывчатых веществ и изделий на их основе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https://www.gosuslugi.ru/619990/1/form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91431" marR="91431" marT="45717" marB="4571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Согласование планов и схем развития горных работ по видам полезных ископаемых 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https://www.gosuslugi.ru/610187/1/form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91431" marR="91431" marT="45717" marB="4571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Утверждение деклараций безопасности поднадзорных гидротехнических сооружений, находящихся в эксплуатации 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https://www.gosuslugi.ru/622484/1/form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91431" marR="91431" marT="45707" marB="45707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</a:p>
                  </a:txBody>
                  <a:tcPr marL="9525" marR="9525" marT="9525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https://www.gosuslugi.ru/620402/1/form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44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91431" marR="91431" marT="45707" marB="45707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допуск в эксплуатацию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энергопринимающих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теплопотребляющих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</a:t>
                      </a:r>
                    </a:p>
                  </a:txBody>
                  <a:tcPr marL="9525" marR="9525" marT="9525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https://www.gosuslugi.ru/622483/1/form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112754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A2C4C822-2FC2-471D-BAA7-7A340ED6F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934343"/>
              </p:ext>
            </p:extLst>
          </p:nvPr>
        </p:nvGraphicFramePr>
        <p:xfrm>
          <a:off x="107950" y="827088"/>
          <a:ext cx="8928100" cy="5759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7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17">
                <a:tc>
                  <a:txBody>
                    <a:bodyPr/>
                    <a:lstStyle/>
                    <a:p>
                      <a:r>
                        <a:rPr lang="ru-RU" sz="1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государственной услуги</a:t>
                      </a:r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ЕПГУ</a:t>
                      </a:r>
                    </a:p>
                  </a:txBody>
                  <a:tcPr marL="91431" marR="91431" marT="45717" marB="45717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619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https://www.gosuslugi.ru/620402/1/form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48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Ведение государственного реестра саморегулируемых организаций в области энергетического обследования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</a:rPr>
                        <a:t>https://www.gosuslugi.ru/622826/1/form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732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допуск в эксплуатацию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энергопринимающих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теплопотребляющих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https://www.gosuslugi.ru/622483/1/form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Определение экспертных центров, проводящих государственную экспертизу деклараций безопасности гидротехнических сооружений (за исключением судоходных и портовых гидротехнических сооружений)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https://www.gosuslugi.ru/620303/1/form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Подтверждение готовности работников к выполнению трудовых функций в сфере электроэнергетики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https://www.gosuslugi.ru/610096/1/form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4970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Внесение изменений в сведения о саморегулируемой организации в государственный реестр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https://www.gosuslugi.ru/620443/1/form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259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выбросы и сбросы радиоактивных веществ в окружающую среду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https://www.gosuslugi.ru/620625/1/form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172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Аттестации физических лиц на право проведения строительного контроля в процессе строительства, реконструкции и капитального ремонта объектов капитального строительства на территориях Донецкой Народной Республики, Луганской Народной Республики, Запорожской области и Херсонской области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sng" dirty="0">
                          <a:solidFill>
                            <a:srgbClr val="082F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https://www.gosuslugi.ru/620742/1/form</a:t>
                      </a:r>
                      <a:endParaRPr lang="ru-RU" sz="1200" b="1" u="sng" dirty="0">
                        <a:solidFill>
                          <a:srgbClr val="082F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841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экспертиза деклараций безопасности гидротехнических сооружений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https://www.gosuslugi.ru/620862/1/form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 marL="91431" marR="91431" marT="45715" marB="45715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заключений о соответствии построенных, реконструированных объектов капитального строительства требованиям проектной документации</a:t>
                      </a: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https://www.gosuslugi.ru/620822/1/form</a:t>
                      </a:r>
                      <a:endParaRPr lang="en-US" sz="1200" b="1" i="0" u="sng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91431" marR="91431" marT="45715" marB="45715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сведений из Российского регистра гидротехнических сооружений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https://www.gosuslugi.ru/285466/2/form</a:t>
                      </a:r>
                    </a:p>
                  </a:txBody>
                  <a:tcPr marL="9525" marR="9525" marT="9526" marB="0" anchor="ctr"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36989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73245</TotalTime>
  <Words>1616</Words>
  <Application>Microsoft Office PowerPoint</Application>
  <PresentationFormat>Экран (4:3)</PresentationFormat>
  <Paragraphs>320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Измайлова Зульфия Наилевна</cp:lastModifiedBy>
  <cp:revision>3029</cp:revision>
  <cp:lastPrinted>2021-04-02T07:24:06Z</cp:lastPrinted>
  <dcterms:created xsi:type="dcterms:W3CDTF">2000-02-02T11:29:10Z</dcterms:created>
  <dcterms:modified xsi:type="dcterms:W3CDTF">2024-08-28T14:25:10Z</dcterms:modified>
</cp:coreProperties>
</file>